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18288000" cy="10287000"/>
  <p:notesSz cx="6858000" cy="9144000"/>
  <p:embeddedFontLst>
    <p:embeddedFont>
      <p:font typeface="Clara Sans" charset="1" panose="02000503000000020004"/>
      <p:regular r:id="rId12"/>
    </p:embeddedFont>
    <p:embeddedFont>
      <p:font typeface="Clara Sans Bold" charset="1" panose="02000503000000020004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6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http://www.tf.jcu.cz/en/" TargetMode="External" Type="http://schemas.openxmlformats.org/officeDocument/2006/relationships/hyperlink"/><Relationship Id="rId3" Target="../media/image5.png" Type="http://schemas.openxmlformats.org/officeDocument/2006/relationships/image"/><Relationship Id="rId4" Target="../media/image2.png" Type="http://schemas.openxmlformats.org/officeDocument/2006/relationships/image"/><Relationship Id="rId5" Target="../media/image3.svg" Type="http://schemas.openxmlformats.org/officeDocument/2006/relationships/image"/><Relationship Id="rId6" Target="../media/image8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http://www.tf.jcu.cz/en/" TargetMode="External" Type="http://schemas.openxmlformats.org/officeDocument/2006/relationships/hyperlink"/><Relationship Id="rId3" Target="../media/image5.png" Type="http://schemas.openxmlformats.org/officeDocument/2006/relationships/image"/><Relationship Id="rId4" Target="../media/image2.png" Type="http://schemas.openxmlformats.org/officeDocument/2006/relationships/image"/><Relationship Id="rId5" Target="../media/image3.svg" Type="http://schemas.openxmlformats.org/officeDocument/2006/relationships/image"/><Relationship Id="rId6" Target="../media/image8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301556" y="6036444"/>
            <a:ext cx="4942225" cy="1371090"/>
            <a:chOff x="0" y="0"/>
            <a:chExt cx="5599857" cy="155353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599857" cy="1553532"/>
            </a:xfrm>
            <a:custGeom>
              <a:avLst/>
              <a:gdLst/>
              <a:ahLst/>
              <a:cxnLst/>
              <a:rect r="r" b="b" t="t" l="l"/>
              <a:pathLst>
                <a:path h="1553532" w="5599857">
                  <a:moveTo>
                    <a:pt x="0" y="0"/>
                  </a:moveTo>
                  <a:lnTo>
                    <a:pt x="5599857" y="0"/>
                  </a:lnTo>
                  <a:lnTo>
                    <a:pt x="5599857" y="1553532"/>
                  </a:lnTo>
                  <a:lnTo>
                    <a:pt x="0" y="1553532"/>
                  </a:lnTo>
                  <a:close/>
                </a:path>
              </a:pathLst>
            </a:custGeom>
          </p:spPr>
        </p:sp>
        <p:sp>
          <p:nvSpPr>
            <p:cNvPr name="TextBox 4" id="4"/>
            <p:cNvSpPr txBox="true"/>
            <p:nvPr/>
          </p:nvSpPr>
          <p:spPr>
            <a:xfrm>
              <a:off x="0" y="-19050"/>
              <a:ext cx="5599857" cy="1572582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l">
                <a:lnSpc>
                  <a:spcPts val="4414"/>
                </a:lnSpc>
              </a:pPr>
              <a:r>
                <a:rPr lang="en-US" sz="3699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Jihočeská univerzita</a:t>
              </a:r>
            </a:p>
            <a:p>
              <a:pPr algn="l">
                <a:lnSpc>
                  <a:spcPts val="4414"/>
                </a:lnSpc>
              </a:pPr>
              <a:r>
                <a:rPr lang="en-US" sz="3699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v Českých Budějovicích</a:t>
              </a: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301556" y="1961786"/>
            <a:ext cx="7031219" cy="1360013"/>
          </a:xfrm>
          <a:custGeom>
            <a:avLst/>
            <a:gdLst/>
            <a:ahLst/>
            <a:cxnLst/>
            <a:rect r="r" b="b" t="t" l="l"/>
            <a:pathLst>
              <a:path h="1360013" w="7031219">
                <a:moveTo>
                  <a:pt x="0" y="0"/>
                </a:moveTo>
                <a:lnTo>
                  <a:pt x="7031218" y="0"/>
                </a:lnTo>
                <a:lnTo>
                  <a:pt x="7031218" y="1360012"/>
                </a:lnTo>
                <a:lnTo>
                  <a:pt x="0" y="13600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4" r="0" b="-84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01556" y="5143500"/>
            <a:ext cx="7114628" cy="849514"/>
            <a:chOff x="0" y="0"/>
            <a:chExt cx="8001152" cy="95536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001152" cy="955368"/>
            </a:xfrm>
            <a:custGeom>
              <a:avLst/>
              <a:gdLst/>
              <a:ahLst/>
              <a:cxnLst/>
              <a:rect r="r" b="b" t="t" l="l"/>
              <a:pathLst>
                <a:path h="955368" w="8001152">
                  <a:moveTo>
                    <a:pt x="0" y="0"/>
                  </a:moveTo>
                  <a:lnTo>
                    <a:pt x="8001152" y="0"/>
                  </a:lnTo>
                  <a:lnTo>
                    <a:pt x="8001152" y="955368"/>
                  </a:lnTo>
                  <a:lnTo>
                    <a:pt x="0" y="955368"/>
                  </a:lnTo>
                  <a:close/>
                </a:path>
              </a:pathLst>
            </a:custGeom>
          </p:spPr>
        </p:sp>
        <p:sp>
          <p:nvSpPr>
            <p:cNvPr name="TextBox 8" id="8"/>
            <p:cNvSpPr txBox="true"/>
            <p:nvPr/>
          </p:nvSpPr>
          <p:spPr>
            <a:xfrm>
              <a:off x="0" y="-19050"/>
              <a:ext cx="8001152" cy="974418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l">
                <a:lnSpc>
                  <a:spcPts val="5965"/>
                </a:lnSpc>
              </a:pPr>
              <a:r>
                <a:rPr lang="en-US" sz="4999" b="true">
                  <a:solidFill>
                    <a:srgbClr val="9C5FB5"/>
                  </a:solidFill>
                  <a:latin typeface="Clara Sans Bold"/>
                  <a:ea typeface="Clara Sans Bold"/>
                  <a:cs typeface="Clara Sans Bold"/>
                  <a:sym typeface="Clara Sans Bold"/>
                </a:rPr>
                <a:t>Teologická fakulta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9144000" y="1809640"/>
            <a:ext cx="11253255" cy="11366925"/>
            <a:chOff x="0" y="0"/>
            <a:chExt cx="15004341" cy="151559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5004341" cy="15155900"/>
            </a:xfrm>
            <a:custGeom>
              <a:avLst/>
              <a:gdLst/>
              <a:ahLst/>
              <a:cxnLst/>
              <a:rect r="r" b="b" t="t" l="l"/>
              <a:pathLst>
                <a:path h="15155900" w="15004341">
                  <a:moveTo>
                    <a:pt x="0" y="0"/>
                  </a:moveTo>
                  <a:lnTo>
                    <a:pt x="15004341" y="0"/>
                  </a:lnTo>
                  <a:lnTo>
                    <a:pt x="15004341" y="15155900"/>
                  </a:lnTo>
                  <a:lnTo>
                    <a:pt x="0" y="151559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11" id="11"/>
            <p:cNvGrpSpPr/>
            <p:nvPr/>
          </p:nvGrpSpPr>
          <p:grpSpPr>
            <a:xfrm rot="0">
              <a:off x="1516260" y="1592064"/>
              <a:ext cx="11971820" cy="11971772"/>
              <a:chOff x="0" y="0"/>
              <a:chExt cx="6350000" cy="6349975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6350000" cy="6349975"/>
              </a:xfrm>
              <a:custGeom>
                <a:avLst/>
                <a:gdLst/>
                <a:ahLst/>
                <a:cxnLst/>
                <a:rect r="r" b="b" t="t" l="l"/>
                <a:pathLst>
                  <a:path h="6349975" w="6350000">
                    <a:moveTo>
                      <a:pt x="6350000" y="3175025"/>
                    </a:moveTo>
                    <a:cubicBezTo>
                      <a:pt x="6350000" y="4928451"/>
                      <a:pt x="4928476" y="6349975"/>
                      <a:pt x="3175000" y="6349975"/>
                    </a:cubicBezTo>
                    <a:cubicBezTo>
                      <a:pt x="1421498" y="6349975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2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5"/>
                <a:stretch>
                  <a:fillRect l="-18248" t="0" r="-29999" b="0"/>
                </a:stretch>
              </a:blipFill>
            </p:spPr>
          </p:sp>
        </p:grpSp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301556" y="6036444"/>
            <a:ext cx="9062637" cy="1456658"/>
            <a:chOff x="0" y="0"/>
            <a:chExt cx="9665342" cy="155353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665342" cy="1553532"/>
            </a:xfrm>
            <a:custGeom>
              <a:avLst/>
              <a:gdLst/>
              <a:ahLst/>
              <a:cxnLst/>
              <a:rect r="r" b="b" t="t" l="l"/>
              <a:pathLst>
                <a:path h="1553532" w="9665342">
                  <a:moveTo>
                    <a:pt x="0" y="0"/>
                  </a:moveTo>
                  <a:lnTo>
                    <a:pt x="9665342" y="0"/>
                  </a:lnTo>
                  <a:lnTo>
                    <a:pt x="9665342" y="1553532"/>
                  </a:lnTo>
                  <a:lnTo>
                    <a:pt x="0" y="1553532"/>
                  </a:lnTo>
                  <a:close/>
                </a:path>
              </a:pathLst>
            </a:custGeom>
          </p:spPr>
        </p:sp>
        <p:sp>
          <p:nvSpPr>
            <p:cNvPr name="TextBox 4" id="4"/>
            <p:cNvSpPr txBox="true"/>
            <p:nvPr/>
          </p:nvSpPr>
          <p:spPr>
            <a:xfrm>
              <a:off x="0" y="-19050"/>
              <a:ext cx="9665342" cy="1572582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l">
                <a:lnSpc>
                  <a:spcPts val="4414"/>
                </a:lnSpc>
              </a:pPr>
              <a:r>
                <a:rPr lang="en-US" sz="3699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The University of South Bohemia</a:t>
              </a:r>
            </a:p>
            <a:p>
              <a:pPr algn="l">
                <a:lnSpc>
                  <a:spcPts val="4414"/>
                </a:lnSpc>
              </a:pPr>
              <a:r>
                <a:rPr lang="en-US" sz="3699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in České Budějovice</a:t>
              </a: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301556" y="1961786"/>
            <a:ext cx="7031219" cy="1360013"/>
          </a:xfrm>
          <a:custGeom>
            <a:avLst/>
            <a:gdLst/>
            <a:ahLst/>
            <a:cxnLst/>
            <a:rect r="r" b="b" t="t" l="l"/>
            <a:pathLst>
              <a:path h="1360013" w="7031219">
                <a:moveTo>
                  <a:pt x="0" y="0"/>
                </a:moveTo>
                <a:lnTo>
                  <a:pt x="7031218" y="0"/>
                </a:lnTo>
                <a:lnTo>
                  <a:pt x="7031218" y="1360012"/>
                </a:lnTo>
                <a:lnTo>
                  <a:pt x="0" y="13600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01556" y="5143500"/>
            <a:ext cx="7114628" cy="849515"/>
            <a:chOff x="0" y="0"/>
            <a:chExt cx="8001152" cy="95536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001152" cy="955369"/>
            </a:xfrm>
            <a:custGeom>
              <a:avLst/>
              <a:gdLst/>
              <a:ahLst/>
              <a:cxnLst/>
              <a:rect r="r" b="b" t="t" l="l"/>
              <a:pathLst>
                <a:path h="955369" w="8001152">
                  <a:moveTo>
                    <a:pt x="0" y="0"/>
                  </a:moveTo>
                  <a:lnTo>
                    <a:pt x="8001152" y="0"/>
                  </a:lnTo>
                  <a:lnTo>
                    <a:pt x="8001152" y="955369"/>
                  </a:lnTo>
                  <a:lnTo>
                    <a:pt x="0" y="955369"/>
                  </a:lnTo>
                  <a:close/>
                </a:path>
              </a:pathLst>
            </a:custGeom>
          </p:spPr>
        </p:sp>
        <p:sp>
          <p:nvSpPr>
            <p:cNvPr name="TextBox 8" id="8"/>
            <p:cNvSpPr txBox="true"/>
            <p:nvPr/>
          </p:nvSpPr>
          <p:spPr>
            <a:xfrm>
              <a:off x="0" y="-19050"/>
              <a:ext cx="8001152" cy="974419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l">
                <a:lnSpc>
                  <a:spcPts val="5965"/>
                </a:lnSpc>
              </a:pPr>
              <a:r>
                <a:rPr lang="en-US" sz="5000" b="true">
                  <a:solidFill>
                    <a:srgbClr val="9C5FB5"/>
                  </a:solidFill>
                  <a:latin typeface="Clara Sans Bold"/>
                  <a:ea typeface="Clara Sans Bold"/>
                  <a:cs typeface="Clara Sans Bold"/>
                  <a:sym typeface="Clara Sans Bold"/>
                </a:rPr>
                <a:t>Faculty of Theology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9144000" y="1809640"/>
            <a:ext cx="11253255" cy="11366925"/>
            <a:chOff x="0" y="0"/>
            <a:chExt cx="15004341" cy="151559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5004341" cy="15155900"/>
            </a:xfrm>
            <a:custGeom>
              <a:avLst/>
              <a:gdLst/>
              <a:ahLst/>
              <a:cxnLst/>
              <a:rect r="r" b="b" t="t" l="l"/>
              <a:pathLst>
                <a:path h="15155900" w="15004341">
                  <a:moveTo>
                    <a:pt x="0" y="0"/>
                  </a:moveTo>
                  <a:lnTo>
                    <a:pt x="15004341" y="0"/>
                  </a:lnTo>
                  <a:lnTo>
                    <a:pt x="15004341" y="15155900"/>
                  </a:lnTo>
                  <a:lnTo>
                    <a:pt x="0" y="151559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11" id="11"/>
            <p:cNvGrpSpPr/>
            <p:nvPr/>
          </p:nvGrpSpPr>
          <p:grpSpPr>
            <a:xfrm rot="0">
              <a:off x="1516260" y="1592064"/>
              <a:ext cx="11971820" cy="11971772"/>
              <a:chOff x="0" y="0"/>
              <a:chExt cx="6350000" cy="6349975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6350000" cy="6349975"/>
              </a:xfrm>
              <a:custGeom>
                <a:avLst/>
                <a:gdLst/>
                <a:ahLst/>
                <a:cxnLst/>
                <a:rect r="r" b="b" t="t" l="l"/>
                <a:pathLst>
                  <a:path h="6349975" w="6350000">
                    <a:moveTo>
                      <a:pt x="6350000" y="3175025"/>
                    </a:moveTo>
                    <a:cubicBezTo>
                      <a:pt x="6350000" y="4928451"/>
                      <a:pt x="4928476" y="6349975"/>
                      <a:pt x="3175000" y="6349975"/>
                    </a:cubicBezTo>
                    <a:cubicBezTo>
                      <a:pt x="1421498" y="6349975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2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5"/>
                <a:stretch>
                  <a:fillRect l="-18248" t="0" r="-29999" b="0"/>
                </a:stretch>
              </a:blipFill>
            </p:spPr>
          </p:sp>
        </p:grp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21263" y="2908011"/>
            <a:ext cx="8322737" cy="6510173"/>
            <a:chOff x="0" y="0"/>
            <a:chExt cx="11096982" cy="8680231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1096982" cy="8680231"/>
            </a:xfrm>
            <a:custGeom>
              <a:avLst/>
              <a:gdLst/>
              <a:ahLst/>
              <a:cxnLst/>
              <a:rect r="r" b="b" t="t" l="l"/>
              <a:pathLst>
                <a:path h="8680231" w="11096982">
                  <a:moveTo>
                    <a:pt x="0" y="0"/>
                  </a:moveTo>
                  <a:lnTo>
                    <a:pt x="11096982" y="0"/>
                  </a:lnTo>
                  <a:lnTo>
                    <a:pt x="11096982" y="8680231"/>
                  </a:lnTo>
                  <a:lnTo>
                    <a:pt x="0" y="8680231"/>
                  </a:lnTo>
                  <a:close/>
                </a:path>
              </a:pathLst>
            </a:custGeom>
          </p:spPr>
        </p:sp>
        <p:sp>
          <p:nvSpPr>
            <p:cNvPr name="TextBox 4" id="4"/>
            <p:cNvSpPr txBox="true"/>
            <p:nvPr/>
          </p:nvSpPr>
          <p:spPr>
            <a:xfrm>
              <a:off x="0" y="-66675"/>
              <a:ext cx="11096982" cy="8746906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l" marL="398139" indent="-199070" lvl="1">
                <a:lnSpc>
                  <a:spcPts val="3299"/>
                </a:lnSpc>
                <a:buFont typeface="Arial"/>
                <a:buChar char="•"/>
              </a:pPr>
              <a:r>
                <a:rPr lang="en-US" sz="2199" spc="24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To serve socie</a:t>
              </a:r>
              <a:r>
                <a:rPr lang="en-US" sz="2199" spc="24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ty and churches by preparing graduates for roles in </a:t>
              </a:r>
              <a:r>
                <a:rPr lang="en-US" sz="2199" spc="24">
                  <a:solidFill>
                    <a:srgbClr val="9C5FB5"/>
                  </a:solidFill>
                  <a:latin typeface="Clara Sans"/>
                  <a:ea typeface="Clara Sans"/>
                  <a:cs typeface="Clara Sans"/>
                  <a:sym typeface="Clara Sans"/>
                </a:rPr>
                <a:t>pastoral ministry, social services, intercultural dialogue, education, and public service</a:t>
              </a:r>
            </a:p>
            <a:p>
              <a:pPr algn="l">
                <a:lnSpc>
                  <a:spcPts val="3299"/>
                </a:lnSpc>
              </a:pPr>
            </a:p>
            <a:p>
              <a:pPr algn="l" marL="398139" indent="-199070" lvl="1">
                <a:lnSpc>
                  <a:spcPts val="3299"/>
                </a:lnSpc>
                <a:buFont typeface="Arial"/>
                <a:buChar char="•"/>
              </a:pPr>
              <a:r>
                <a:rPr lang="en-US" sz="2199" spc="24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To educate professionals with </a:t>
              </a:r>
              <a:r>
                <a:rPr lang="en-US" sz="2199" spc="24">
                  <a:solidFill>
                    <a:srgbClr val="9C5FB5"/>
                  </a:solidFill>
                  <a:latin typeface="Clara Sans"/>
                  <a:ea typeface="Clara Sans"/>
                  <a:cs typeface="Clara Sans"/>
                  <a:sym typeface="Clara Sans"/>
                </a:rPr>
                <a:t>strong ethical awareness, critical thinking skills</a:t>
              </a:r>
              <a:r>
                <a:rPr lang="en-US" sz="2199" spc="24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, and </a:t>
              </a:r>
              <a:r>
                <a:rPr lang="en-US" sz="2199" spc="24">
                  <a:solidFill>
                    <a:srgbClr val="9C5FB5"/>
                  </a:solidFill>
                  <a:latin typeface="Clara Sans"/>
                  <a:ea typeface="Clara Sans"/>
                  <a:cs typeface="Clara Sans"/>
                  <a:sym typeface="Clara Sans"/>
                </a:rPr>
                <a:t>readiness for dialogue</a:t>
              </a:r>
            </a:p>
            <a:p>
              <a:pPr algn="l">
                <a:lnSpc>
                  <a:spcPts val="3299"/>
                </a:lnSpc>
              </a:pPr>
            </a:p>
            <a:p>
              <a:pPr algn="l" marL="398139" indent="-199070" lvl="1">
                <a:lnSpc>
                  <a:spcPts val="3299"/>
                </a:lnSpc>
                <a:buFont typeface="Arial"/>
                <a:buChar char="•"/>
              </a:pPr>
              <a:r>
                <a:rPr lang="en-US" sz="2199" spc="24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To off</a:t>
              </a:r>
              <a:r>
                <a:rPr lang="en-US" sz="2199" spc="24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er </a:t>
              </a:r>
              <a:r>
                <a:rPr lang="en-US" sz="2199" spc="24">
                  <a:solidFill>
                    <a:srgbClr val="9C5FB5"/>
                  </a:solidFill>
                  <a:latin typeface="Clara Sans"/>
                  <a:ea typeface="Clara Sans"/>
                  <a:cs typeface="Clara Sans"/>
                  <a:sym typeface="Clara Sans"/>
                </a:rPr>
                <a:t>lifelong learning</a:t>
              </a:r>
              <a:r>
                <a:rPr lang="en-US" sz="2199" spc="24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 opportunities for professionals and to foster broad public interest, including among children and the elderly</a:t>
              </a:r>
            </a:p>
            <a:p>
              <a:pPr algn="l">
                <a:lnSpc>
                  <a:spcPts val="3299"/>
                </a:lnSpc>
              </a:pPr>
            </a:p>
            <a:p>
              <a:pPr algn="l" marL="398139" indent="-199070" lvl="1">
                <a:lnSpc>
                  <a:spcPts val="3299"/>
                </a:lnSpc>
                <a:buFont typeface="Arial"/>
                <a:buChar char="•"/>
              </a:pPr>
              <a:r>
                <a:rPr lang="en-US" sz="2199" spc="24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To be an </a:t>
              </a:r>
              <a:r>
                <a:rPr lang="en-US" sz="2199" spc="24">
                  <a:solidFill>
                    <a:srgbClr val="9C5FB5"/>
                  </a:solidFill>
                  <a:latin typeface="Clara Sans"/>
                  <a:ea typeface="Clara Sans"/>
                  <a:cs typeface="Clara Sans"/>
                  <a:sym typeface="Clara Sans"/>
                </a:rPr>
                <a:t>internationally recognised institution</a:t>
              </a:r>
              <a:r>
                <a:rPr lang="en-US" sz="2199" spc="24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 collaborating with academic, ecclesiastical, and civic partners</a:t>
              </a:r>
            </a:p>
            <a:p>
              <a:pPr algn="l">
                <a:lnSpc>
                  <a:spcPts val="3299"/>
                </a:lnSpc>
              </a:pPr>
            </a:p>
            <a:p>
              <a:pPr algn="l" marL="398139" indent="-199070" lvl="1">
                <a:lnSpc>
                  <a:spcPts val="3299"/>
                </a:lnSpc>
                <a:buFont typeface="Arial"/>
                <a:buChar char="•"/>
              </a:pPr>
              <a:r>
                <a:rPr lang="en-US" sz="2199" spc="24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We are committed to </a:t>
              </a:r>
              <a:r>
                <a:rPr lang="en-US" sz="2199" spc="24">
                  <a:solidFill>
                    <a:srgbClr val="9C5FB5"/>
                  </a:solidFill>
                  <a:latin typeface="Clara Sans"/>
                  <a:ea typeface="Clara Sans"/>
                  <a:cs typeface="Clara Sans"/>
                  <a:sym typeface="Clara Sans"/>
                </a:rPr>
                <a:t>effectively integrating modern technologies and digital tools</a:t>
              </a:r>
              <a:r>
                <a:rPr lang="en-US" sz="2199" spc="24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 into education and research</a:t>
              </a:r>
            </a:p>
          </p:txBody>
        </p:sp>
      </p:grpSp>
      <p:sp>
        <p:nvSpPr>
          <p:cNvPr name="AutoShape 5" id="5"/>
          <p:cNvSpPr/>
          <p:nvPr/>
        </p:nvSpPr>
        <p:spPr>
          <a:xfrm rot="25401">
            <a:off x="9763019" y="1561058"/>
            <a:ext cx="7734511" cy="0"/>
          </a:xfrm>
          <a:prstGeom prst="line">
            <a:avLst/>
          </a:prstGeom>
          <a:ln cap="rnd" w="28575">
            <a:solidFill>
              <a:srgbClr val="9C5FB5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11191868" y="936816"/>
            <a:ext cx="6203634" cy="600165"/>
            <a:chOff x="0" y="0"/>
            <a:chExt cx="8271512" cy="80022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271512" cy="800220"/>
            </a:xfrm>
            <a:custGeom>
              <a:avLst/>
              <a:gdLst/>
              <a:ahLst/>
              <a:cxnLst/>
              <a:rect r="r" b="b" t="t" l="l"/>
              <a:pathLst>
                <a:path h="800220" w="8271512">
                  <a:moveTo>
                    <a:pt x="0" y="0"/>
                  </a:moveTo>
                  <a:lnTo>
                    <a:pt x="8271512" y="0"/>
                  </a:lnTo>
                  <a:lnTo>
                    <a:pt x="8271512" y="800220"/>
                  </a:lnTo>
                  <a:lnTo>
                    <a:pt x="0" y="800220"/>
                  </a:lnTo>
                  <a:close/>
                </a:path>
              </a:pathLst>
            </a:custGeom>
          </p:spPr>
        </p:sp>
        <p:sp>
          <p:nvSpPr>
            <p:cNvPr name="TextBox 8" id="8"/>
            <p:cNvSpPr txBox="true"/>
            <p:nvPr/>
          </p:nvSpPr>
          <p:spPr>
            <a:xfrm>
              <a:off x="0" y="-19050"/>
              <a:ext cx="8271512" cy="819270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r">
                <a:lnSpc>
                  <a:spcPts val="3600"/>
                </a:lnSpc>
              </a:pPr>
              <a:r>
                <a:rPr lang="en-US" sz="3000" b="true">
                  <a:solidFill>
                    <a:srgbClr val="000000"/>
                  </a:solidFill>
                  <a:latin typeface="Clara Sans Bold"/>
                  <a:ea typeface="Clara Sans Bold"/>
                  <a:cs typeface="Clara Sans Bold"/>
                  <a:sym typeface="Clara Sans Bold"/>
                </a:rPr>
                <a:t>Mission of the FTh USB</a:t>
              </a: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65615" y="743566"/>
            <a:ext cx="6030519" cy="1166452"/>
          </a:xfrm>
          <a:custGeom>
            <a:avLst/>
            <a:gdLst/>
            <a:ahLst/>
            <a:cxnLst/>
            <a:rect r="r" b="b" t="t" l="l"/>
            <a:pathLst>
              <a:path h="1166452" w="6030519">
                <a:moveTo>
                  <a:pt x="0" y="0"/>
                </a:moveTo>
                <a:lnTo>
                  <a:pt x="6030519" y="0"/>
                </a:lnTo>
                <a:lnTo>
                  <a:pt x="6030519" y="1166453"/>
                </a:lnTo>
                <a:lnTo>
                  <a:pt x="0" y="11664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8784596" y="1910019"/>
            <a:ext cx="11422206" cy="11537582"/>
            <a:chOff x="0" y="0"/>
            <a:chExt cx="15229608" cy="15383443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5229608" cy="15383443"/>
            </a:xfrm>
            <a:custGeom>
              <a:avLst/>
              <a:gdLst/>
              <a:ahLst/>
              <a:cxnLst/>
              <a:rect r="r" b="b" t="t" l="l"/>
              <a:pathLst>
                <a:path h="15383443" w="15229608">
                  <a:moveTo>
                    <a:pt x="0" y="0"/>
                  </a:moveTo>
                  <a:lnTo>
                    <a:pt x="15229608" y="0"/>
                  </a:lnTo>
                  <a:lnTo>
                    <a:pt x="15229608" y="15383443"/>
                  </a:lnTo>
                  <a:lnTo>
                    <a:pt x="0" y="153834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12" id="12"/>
            <p:cNvGrpSpPr/>
            <p:nvPr/>
          </p:nvGrpSpPr>
          <p:grpSpPr>
            <a:xfrm rot="0">
              <a:off x="1539025" y="1615966"/>
              <a:ext cx="12151559" cy="12151510"/>
              <a:chOff x="0" y="0"/>
              <a:chExt cx="6350000" cy="6349975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6350000" cy="6349975"/>
              </a:xfrm>
              <a:custGeom>
                <a:avLst/>
                <a:gdLst/>
                <a:ahLst/>
                <a:cxnLst/>
                <a:rect r="r" b="b" t="t" l="l"/>
                <a:pathLst>
                  <a:path h="6349975" w="6350000">
                    <a:moveTo>
                      <a:pt x="6350000" y="3175025"/>
                    </a:moveTo>
                    <a:cubicBezTo>
                      <a:pt x="6350000" y="4928451"/>
                      <a:pt x="4928476" y="6349975"/>
                      <a:pt x="3175000" y="6349975"/>
                    </a:cubicBezTo>
                    <a:cubicBezTo>
                      <a:pt x="1421498" y="6349975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2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5"/>
                <a:stretch>
                  <a:fillRect l="-18655" t="0" r="-14839" b="0"/>
                </a:stretch>
              </a:blipFill>
            </p:spPr>
          </p:sp>
        </p:grpSp>
      </p:grp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25401">
            <a:off x="9748732" y="1546770"/>
            <a:ext cx="7763086" cy="28575"/>
            <a:chOff x="0" y="0"/>
            <a:chExt cx="10350781" cy="381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0350754" cy="38100"/>
            </a:xfrm>
            <a:custGeom>
              <a:avLst/>
              <a:gdLst/>
              <a:ahLst/>
              <a:cxnLst/>
              <a:rect r="r" b="b" t="t" l="l"/>
              <a:pathLst>
                <a:path h="38100" w="10350754">
                  <a:moveTo>
                    <a:pt x="19050" y="0"/>
                  </a:moveTo>
                  <a:lnTo>
                    <a:pt x="10331704" y="0"/>
                  </a:lnTo>
                  <a:cubicBezTo>
                    <a:pt x="10342245" y="0"/>
                    <a:pt x="10350754" y="8509"/>
                    <a:pt x="10350754" y="19050"/>
                  </a:cubicBezTo>
                  <a:cubicBezTo>
                    <a:pt x="10350754" y="29591"/>
                    <a:pt x="10342245" y="38100"/>
                    <a:pt x="10331704" y="38100"/>
                  </a:cubicBezTo>
                  <a:lnTo>
                    <a:pt x="19050" y="38100"/>
                  </a:lnTo>
                  <a:cubicBezTo>
                    <a:pt x="8509" y="38100"/>
                    <a:pt x="0" y="29591"/>
                    <a:pt x="0" y="19050"/>
                  </a:cubicBezTo>
                  <a:cubicBezTo>
                    <a:pt x="0" y="8509"/>
                    <a:pt x="8509" y="0"/>
                    <a:pt x="19050" y="0"/>
                  </a:cubicBezTo>
                  <a:close/>
                </a:path>
              </a:pathLst>
            </a:custGeom>
            <a:solidFill>
              <a:srgbClr val="9C5FB5"/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10021031" y="910670"/>
            <a:ext cx="7447820" cy="485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600"/>
              </a:lnSpc>
            </a:pPr>
            <a:r>
              <a:rPr lang="en-US" sz="3000" b="true">
                <a:solidFill>
                  <a:srgbClr val="000000"/>
                </a:solidFill>
                <a:latin typeface="Clara Sans Bold"/>
                <a:ea typeface="Clara Sans Bold"/>
                <a:cs typeface="Clara Sans Bold"/>
                <a:sym typeface="Clara Sans Bold"/>
              </a:rPr>
              <a:t>Where will the FTh be in 5 years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65615" y="743566"/>
            <a:ext cx="6030519" cy="1166452"/>
            <a:chOff x="0" y="0"/>
            <a:chExt cx="8040692" cy="155526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040751" cy="1555242"/>
            </a:xfrm>
            <a:custGeom>
              <a:avLst/>
              <a:gdLst/>
              <a:ahLst/>
              <a:cxnLst/>
              <a:rect r="r" b="b" t="t" l="l"/>
              <a:pathLst>
                <a:path h="1555242" w="8040751">
                  <a:moveTo>
                    <a:pt x="0" y="0"/>
                  </a:moveTo>
                  <a:lnTo>
                    <a:pt x="8040751" y="0"/>
                  </a:lnTo>
                  <a:lnTo>
                    <a:pt x="8040751" y="1555242"/>
                  </a:lnTo>
                  <a:lnTo>
                    <a:pt x="0" y="15552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32" r="0" b="-233"/>
              </a:stretch>
            </a:blipFill>
          </p:spPr>
        </p:sp>
      </p:grpSp>
      <p:sp>
        <p:nvSpPr>
          <p:cNvPr name="TextBox 7" id="7"/>
          <p:cNvSpPr txBox="true"/>
          <p:nvPr/>
        </p:nvSpPr>
        <p:spPr>
          <a:xfrm rot="0">
            <a:off x="1028700" y="2733675"/>
            <a:ext cx="16440151" cy="6524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19"/>
              </a:lnSpc>
            </a:pPr>
            <a:r>
              <a:rPr lang="en-US" sz="2599" b="true">
                <a:solidFill>
                  <a:srgbClr val="9C5FB5"/>
                </a:solidFill>
                <a:latin typeface="Clara Sans Bold"/>
                <a:ea typeface="Clara Sans Bold"/>
                <a:cs typeface="Clara Sans Bold"/>
                <a:sym typeface="Clara Sans Bold"/>
              </a:rPr>
              <a:t>Internationalisation</a:t>
            </a:r>
          </a:p>
          <a:p>
            <a:pPr algn="l" marL="474979" indent="-237490" lvl="1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Clara Sans"/>
                <a:ea typeface="Clara Sans"/>
                <a:cs typeface="Clara Sans"/>
                <a:sym typeface="Clara Sans"/>
              </a:rPr>
              <a:t>Developing the Network of Schools of Theology within the KreativEU Consortium</a:t>
            </a:r>
          </a:p>
          <a:p>
            <a:pPr algn="l" marL="949959" indent="-316653" lvl="2">
              <a:lnSpc>
                <a:spcPts val="2639"/>
              </a:lnSpc>
              <a:buFont typeface="Arial"/>
              <a:buChar char="⚬"/>
            </a:pPr>
            <a:r>
              <a:rPr lang="en-US" sz="2199">
                <a:solidFill>
                  <a:srgbClr val="000000"/>
                </a:solidFill>
                <a:latin typeface="Clara Sans"/>
                <a:ea typeface="Clara Sans"/>
                <a:cs typeface="Clara Sans"/>
                <a:sym typeface="Clara Sans"/>
              </a:rPr>
              <a:t>(České Budějovice, Greifswald, Târgoviște, Trnava)</a:t>
            </a:r>
          </a:p>
          <a:p>
            <a:pPr algn="l" marL="474979" indent="-237490" lvl="1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Clara Sans"/>
                <a:ea typeface="Clara Sans"/>
                <a:cs typeface="Clara Sans"/>
                <a:sym typeface="Clara Sans"/>
              </a:rPr>
              <a:t>Open t</a:t>
            </a:r>
            <a:r>
              <a:rPr lang="en-US" sz="2199">
                <a:solidFill>
                  <a:srgbClr val="000000"/>
                </a:solidFill>
                <a:latin typeface="Clara Sans"/>
                <a:ea typeface="Clara Sans"/>
                <a:cs typeface="Clara Sans"/>
                <a:sym typeface="Clara Sans"/>
              </a:rPr>
              <a:t>he collaboration with Scandinavian universities within the KreativEU Consortium in the field of social sciences and philosophy</a:t>
            </a:r>
          </a:p>
          <a:p>
            <a:pPr algn="l" marL="474979" indent="-237490" lvl="1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Clara Sans"/>
                <a:ea typeface="Clara Sans"/>
                <a:cs typeface="Clara Sans"/>
                <a:sym typeface="Clara Sans"/>
              </a:rPr>
              <a:t>Strengthening Activities in Zambia: collaboration with both partner universities through Erasmus+ Credit Mobility Projects</a:t>
            </a:r>
          </a:p>
          <a:p>
            <a:pPr algn="l" marL="474979" indent="-237490" lvl="1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Clara Sans"/>
                <a:ea typeface="Clara Sans"/>
                <a:cs typeface="Clara Sans"/>
                <a:sym typeface="Clara Sans"/>
              </a:rPr>
              <a:t>International collaboration projects (Interreg, Aktion, Erasmus+, etc.) across all four departments</a:t>
            </a:r>
          </a:p>
          <a:p>
            <a:pPr algn="l">
              <a:lnSpc>
                <a:spcPts val="2639"/>
              </a:lnSpc>
            </a:pPr>
          </a:p>
          <a:p>
            <a:pPr algn="l">
              <a:lnSpc>
                <a:spcPts val="3119"/>
              </a:lnSpc>
            </a:pPr>
            <a:r>
              <a:rPr lang="en-US" sz="2599" b="true">
                <a:solidFill>
                  <a:srgbClr val="9C5FB5"/>
                </a:solidFill>
                <a:latin typeface="Clara Sans Bold"/>
                <a:ea typeface="Clara Sans Bold"/>
                <a:cs typeface="Clara Sans Bold"/>
                <a:sym typeface="Clara Sans Bold"/>
              </a:rPr>
              <a:t>Research</a:t>
            </a:r>
          </a:p>
          <a:p>
            <a:pPr algn="l" marL="474979" indent="-237490" lvl="1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Clara Sans"/>
                <a:ea typeface="Clara Sans"/>
                <a:cs typeface="Clara Sans"/>
                <a:sym typeface="Clara Sans"/>
              </a:rPr>
              <a:t>To obtain the first European grant project, e.g. GAČR EXPRO, ERC</a:t>
            </a:r>
          </a:p>
          <a:p>
            <a:pPr algn="l" marL="474979" indent="-237490" lvl="1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Clara Sans"/>
                <a:ea typeface="Clara Sans"/>
                <a:cs typeface="Clara Sans"/>
                <a:sym typeface="Clara Sans"/>
              </a:rPr>
              <a:t>To gain accreditation for the joint degree PhD Religion, Culture, and Public Life (Padova, Torino, Nicosia, Montevideo)</a:t>
            </a:r>
          </a:p>
          <a:p>
            <a:pPr algn="l" marL="474979" indent="-237490" lvl="1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Clara Sans"/>
                <a:ea typeface="Clara Sans"/>
                <a:cs typeface="Clara Sans"/>
                <a:sym typeface="Clara Sans"/>
              </a:rPr>
              <a:t>To gain accreditation for the joint degree PhD in the field of public theology with the Cavendish University Zambia</a:t>
            </a:r>
          </a:p>
          <a:p>
            <a:pPr algn="l">
              <a:lnSpc>
                <a:spcPts val="2639"/>
              </a:lnSpc>
            </a:pPr>
          </a:p>
          <a:p>
            <a:pPr algn="l">
              <a:lnSpc>
                <a:spcPts val="3119"/>
              </a:lnSpc>
            </a:pPr>
            <a:r>
              <a:rPr lang="en-US" sz="2599" b="true">
                <a:solidFill>
                  <a:srgbClr val="9C5FB5"/>
                </a:solidFill>
                <a:latin typeface="Clara Sans Bold"/>
                <a:ea typeface="Clara Sans Bold"/>
                <a:cs typeface="Clara Sans Bold"/>
                <a:sym typeface="Clara Sans Bold"/>
              </a:rPr>
              <a:t>Education</a:t>
            </a:r>
          </a:p>
          <a:p>
            <a:pPr algn="l" marL="474979" indent="-237490" lvl="1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Clara Sans"/>
                <a:ea typeface="Clara Sans"/>
                <a:cs typeface="Clara Sans"/>
                <a:sym typeface="Clara Sans"/>
              </a:rPr>
              <a:t>To gain new accreditations in the field of religious studies: MA in Religious Studies (expected 2026/2027); PhD in Religious Studies (expected 2026/2027)</a:t>
            </a:r>
          </a:p>
          <a:p>
            <a:pPr algn="l" marL="474979" indent="-237490" lvl="1">
              <a:lnSpc>
                <a:spcPts val="263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Clara Sans"/>
                <a:ea typeface="Clara Sans"/>
                <a:cs typeface="Clara Sans"/>
                <a:sym typeface="Clara Sans"/>
              </a:rPr>
              <a:t>To develop the field of social science studies:</a:t>
            </a:r>
          </a:p>
          <a:p>
            <a:pPr algn="l" marL="949959" indent="-316653" lvl="2">
              <a:lnSpc>
                <a:spcPts val="2639"/>
              </a:lnSpc>
              <a:buFont typeface="Arial"/>
              <a:buChar char="⚬"/>
            </a:pPr>
            <a:r>
              <a:rPr lang="en-US" sz="2199">
                <a:solidFill>
                  <a:srgbClr val="000000"/>
                </a:solidFill>
                <a:latin typeface="Clara Sans"/>
                <a:ea typeface="Clara Sans"/>
                <a:cs typeface="Clara Sans"/>
                <a:sym typeface="Clara Sans"/>
              </a:rPr>
              <a:t>BA Sociology and Social Ethics (emerging); MA Helping Professions in Civil Society (starts 2025/2026); joint degree PhD Religion, Culture, and Public Life (in accreditation)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65615" y="3829912"/>
            <a:ext cx="9370170" cy="5428388"/>
            <a:chOff x="0" y="0"/>
            <a:chExt cx="12493560" cy="7237851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2493560" cy="7237851"/>
            </a:xfrm>
            <a:custGeom>
              <a:avLst/>
              <a:gdLst/>
              <a:ahLst/>
              <a:cxnLst/>
              <a:rect r="r" b="b" t="t" l="l"/>
              <a:pathLst>
                <a:path h="7237851" w="12493560">
                  <a:moveTo>
                    <a:pt x="0" y="0"/>
                  </a:moveTo>
                  <a:lnTo>
                    <a:pt x="12493560" y="0"/>
                  </a:lnTo>
                  <a:lnTo>
                    <a:pt x="12493560" y="7237851"/>
                  </a:lnTo>
                  <a:lnTo>
                    <a:pt x="0" y="7237851"/>
                  </a:lnTo>
                  <a:close/>
                </a:path>
              </a:pathLst>
            </a:custGeom>
          </p:spPr>
        </p:sp>
        <p:sp>
          <p:nvSpPr>
            <p:cNvPr name="TextBox 4" id="4"/>
            <p:cNvSpPr txBox="true"/>
            <p:nvPr/>
          </p:nvSpPr>
          <p:spPr>
            <a:xfrm>
              <a:off x="0" y="-228600"/>
              <a:ext cx="12493560" cy="7466451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l">
                <a:lnSpc>
                  <a:spcPts val="6480"/>
                </a:lnSpc>
              </a:pPr>
              <a:r>
                <a:rPr lang="en-US" sz="3600" b="true">
                  <a:solidFill>
                    <a:srgbClr val="9C5FB5"/>
                  </a:solidFill>
                  <a:latin typeface="Clara Sans Bold"/>
                  <a:ea typeface="Clara Sans Bold"/>
                  <a:cs typeface="Clara Sans Bold"/>
                  <a:sym typeface="Clara Sans Bold"/>
                </a:rPr>
                <a:t>Teologická fakulta </a:t>
              </a:r>
            </a:p>
            <a:p>
              <a:pPr algn="l">
                <a:lnSpc>
                  <a:spcPts val="4860"/>
                </a:lnSpc>
              </a:pPr>
              <a:r>
                <a:rPr lang="en-US" sz="2700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Jihočeská u</a:t>
              </a:r>
              <a:r>
                <a:rPr lang="en-US" sz="2700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niverzita v Českých Budějovicích</a:t>
              </a:r>
            </a:p>
            <a:p>
              <a:pPr algn="l">
                <a:lnSpc>
                  <a:spcPts val="4860"/>
                </a:lnSpc>
              </a:pPr>
              <a:r>
                <a:rPr lang="en-US" sz="2700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Kněžská 8</a:t>
              </a:r>
            </a:p>
            <a:p>
              <a:pPr algn="l">
                <a:lnSpc>
                  <a:spcPts val="4860"/>
                </a:lnSpc>
              </a:pPr>
              <a:r>
                <a:rPr lang="en-US" sz="2700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370 01 České Budějovice</a:t>
              </a:r>
            </a:p>
            <a:p>
              <a:pPr algn="l">
                <a:lnSpc>
                  <a:spcPts val="4860"/>
                </a:lnSpc>
              </a:pPr>
              <a:r>
                <a:rPr lang="en-US" sz="2700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tel.: +420 387 773 501 </a:t>
              </a:r>
            </a:p>
            <a:p>
              <a:pPr algn="l">
                <a:lnSpc>
                  <a:spcPts val="4860"/>
                </a:lnSpc>
              </a:pPr>
            </a:p>
            <a:p>
              <a:pPr algn="l">
                <a:lnSpc>
                  <a:spcPts val="4860"/>
                </a:lnSpc>
              </a:pPr>
              <a:r>
                <a:rPr lang="en-US" b="true" sz="2700" u="sng">
                  <a:solidFill>
                    <a:srgbClr val="0563C1"/>
                  </a:solidFill>
                  <a:latin typeface="Clara Sans Bold"/>
                  <a:ea typeface="Clara Sans Bold"/>
                  <a:cs typeface="Clara Sans Bold"/>
                  <a:sym typeface="Clara Sans Bold"/>
                  <a:hlinkClick r:id="rId2" tooltip="http://www.tf.jcu.cz/en/"/>
                </a:rPr>
                <a:t>www.tf.jcu.cz/en/</a:t>
              </a:r>
            </a:p>
            <a:p>
              <a:pPr algn="l">
                <a:lnSpc>
                  <a:spcPts val="4860"/>
                </a:lnSpc>
              </a:pPr>
              <a:r>
                <a:rPr lang="en-US" sz="2700" b="true">
                  <a:solidFill>
                    <a:srgbClr val="000000"/>
                  </a:solidFill>
                  <a:latin typeface="Clara Sans Bold"/>
                  <a:ea typeface="Clara Sans Bold"/>
                  <a:cs typeface="Clara Sans Bold"/>
                  <a:sym typeface="Clara Sans Bold"/>
                </a:rPr>
                <a:t>dekanat@tf.jcu.cz</a:t>
              </a:r>
            </a:p>
          </p:txBody>
        </p:sp>
      </p:grpSp>
      <p:sp>
        <p:nvSpPr>
          <p:cNvPr name="AutoShape 5" id="5"/>
          <p:cNvSpPr/>
          <p:nvPr/>
        </p:nvSpPr>
        <p:spPr>
          <a:xfrm rot="25401">
            <a:off x="9763019" y="1561058"/>
            <a:ext cx="7734511" cy="0"/>
          </a:xfrm>
          <a:prstGeom prst="line">
            <a:avLst/>
          </a:prstGeom>
          <a:ln cap="rnd" w="28575">
            <a:solidFill>
              <a:srgbClr val="9C5FB5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10021031" y="944007"/>
            <a:ext cx="7447820" cy="600165"/>
            <a:chOff x="0" y="0"/>
            <a:chExt cx="9930426" cy="80022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9930426" cy="800220"/>
            </a:xfrm>
            <a:custGeom>
              <a:avLst/>
              <a:gdLst/>
              <a:ahLst/>
              <a:cxnLst/>
              <a:rect r="r" b="b" t="t" l="l"/>
              <a:pathLst>
                <a:path h="800220" w="9930426">
                  <a:moveTo>
                    <a:pt x="0" y="0"/>
                  </a:moveTo>
                  <a:lnTo>
                    <a:pt x="9930426" y="0"/>
                  </a:lnTo>
                  <a:lnTo>
                    <a:pt x="9930426" y="800220"/>
                  </a:lnTo>
                  <a:lnTo>
                    <a:pt x="0" y="800220"/>
                  </a:lnTo>
                  <a:close/>
                </a:path>
              </a:pathLst>
            </a:custGeom>
          </p:spPr>
        </p:sp>
        <p:sp>
          <p:nvSpPr>
            <p:cNvPr name="TextBox 8" id="8"/>
            <p:cNvSpPr txBox="true"/>
            <p:nvPr/>
          </p:nvSpPr>
          <p:spPr>
            <a:xfrm>
              <a:off x="0" y="-19050"/>
              <a:ext cx="9930426" cy="819270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r">
                <a:lnSpc>
                  <a:spcPts val="3600"/>
                </a:lnSpc>
              </a:pPr>
              <a:r>
                <a:rPr lang="en-US" sz="3000" b="true">
                  <a:solidFill>
                    <a:srgbClr val="000000"/>
                  </a:solidFill>
                  <a:latin typeface="Clara Sans Bold"/>
                  <a:ea typeface="Clara Sans Bold"/>
                  <a:cs typeface="Clara Sans Bold"/>
                  <a:sym typeface="Clara Sans Bold"/>
                </a:rPr>
                <a:t>Kontak</a:t>
              </a:r>
              <a:r>
                <a:rPr lang="en-US" sz="3000" b="true">
                  <a:solidFill>
                    <a:srgbClr val="000000"/>
                  </a:solidFill>
                  <a:latin typeface="Clara Sans Bold"/>
                  <a:ea typeface="Clara Sans Bold"/>
                  <a:cs typeface="Clara Sans Bold"/>
                  <a:sym typeface="Clara Sans Bold"/>
                </a:rPr>
                <a:t>t</a:t>
              </a: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65615" y="743566"/>
            <a:ext cx="6030519" cy="1166452"/>
          </a:xfrm>
          <a:custGeom>
            <a:avLst/>
            <a:gdLst/>
            <a:ahLst/>
            <a:cxnLst/>
            <a:rect r="r" b="b" t="t" l="l"/>
            <a:pathLst>
              <a:path h="1166452" w="6030519">
                <a:moveTo>
                  <a:pt x="0" y="0"/>
                </a:moveTo>
                <a:lnTo>
                  <a:pt x="6030519" y="0"/>
                </a:lnTo>
                <a:lnTo>
                  <a:pt x="6030519" y="1166453"/>
                </a:lnTo>
                <a:lnTo>
                  <a:pt x="0" y="116645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8692727" y="1910019"/>
            <a:ext cx="11253255" cy="11366925"/>
            <a:chOff x="0" y="0"/>
            <a:chExt cx="15004341" cy="151559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5004341" cy="15155900"/>
            </a:xfrm>
            <a:custGeom>
              <a:avLst/>
              <a:gdLst/>
              <a:ahLst/>
              <a:cxnLst/>
              <a:rect r="r" b="b" t="t" l="l"/>
              <a:pathLst>
                <a:path h="15155900" w="15004341">
                  <a:moveTo>
                    <a:pt x="0" y="0"/>
                  </a:moveTo>
                  <a:lnTo>
                    <a:pt x="15004341" y="0"/>
                  </a:lnTo>
                  <a:lnTo>
                    <a:pt x="15004341" y="15155900"/>
                  </a:lnTo>
                  <a:lnTo>
                    <a:pt x="0" y="151559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12" id="12"/>
            <p:cNvGrpSpPr/>
            <p:nvPr/>
          </p:nvGrpSpPr>
          <p:grpSpPr>
            <a:xfrm rot="0">
              <a:off x="1516260" y="1592064"/>
              <a:ext cx="11971820" cy="11971772"/>
              <a:chOff x="0" y="0"/>
              <a:chExt cx="6350000" cy="6349975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6350000" cy="6349975"/>
              </a:xfrm>
              <a:custGeom>
                <a:avLst/>
                <a:gdLst/>
                <a:ahLst/>
                <a:cxnLst/>
                <a:rect r="r" b="b" t="t" l="l"/>
                <a:pathLst>
                  <a:path h="6349975" w="6350000">
                    <a:moveTo>
                      <a:pt x="6350000" y="3175025"/>
                    </a:moveTo>
                    <a:cubicBezTo>
                      <a:pt x="6350000" y="4928451"/>
                      <a:pt x="4928476" y="6349975"/>
                      <a:pt x="3175000" y="6349975"/>
                    </a:cubicBezTo>
                    <a:cubicBezTo>
                      <a:pt x="1421498" y="6349975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2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 l="-16747" t="0" r="-16747" b="0"/>
                </a:stretch>
              </a:blipFill>
            </p:spPr>
          </p:sp>
        </p:grpSp>
      </p:grp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65615" y="3777693"/>
            <a:ext cx="9370170" cy="5480607"/>
            <a:chOff x="0" y="0"/>
            <a:chExt cx="12493560" cy="730747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2493560" cy="7307476"/>
            </a:xfrm>
            <a:custGeom>
              <a:avLst/>
              <a:gdLst/>
              <a:ahLst/>
              <a:cxnLst/>
              <a:rect r="r" b="b" t="t" l="l"/>
              <a:pathLst>
                <a:path h="7307476" w="12493560">
                  <a:moveTo>
                    <a:pt x="0" y="0"/>
                  </a:moveTo>
                  <a:lnTo>
                    <a:pt x="12493560" y="0"/>
                  </a:lnTo>
                  <a:lnTo>
                    <a:pt x="12493560" y="7307476"/>
                  </a:lnTo>
                  <a:lnTo>
                    <a:pt x="0" y="7307476"/>
                  </a:lnTo>
                  <a:close/>
                </a:path>
              </a:pathLst>
            </a:custGeom>
          </p:spPr>
        </p:sp>
        <p:sp>
          <p:nvSpPr>
            <p:cNvPr name="TextBox 4" id="4"/>
            <p:cNvSpPr txBox="true"/>
            <p:nvPr/>
          </p:nvSpPr>
          <p:spPr>
            <a:xfrm>
              <a:off x="0" y="-228600"/>
              <a:ext cx="12493560" cy="7536076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l">
                <a:lnSpc>
                  <a:spcPts val="6479"/>
                </a:lnSpc>
              </a:pPr>
              <a:r>
                <a:rPr lang="en-US" sz="3599" b="true">
                  <a:solidFill>
                    <a:srgbClr val="9C5FB5"/>
                  </a:solidFill>
                  <a:latin typeface="Clara Sans Bold"/>
                  <a:ea typeface="Clara Sans Bold"/>
                  <a:cs typeface="Clara Sans Bold"/>
                  <a:sym typeface="Clara Sans Bold"/>
                </a:rPr>
                <a:t>Faculty of Theology</a:t>
              </a:r>
            </a:p>
            <a:p>
              <a:pPr algn="l">
                <a:lnSpc>
                  <a:spcPts val="4860"/>
                </a:lnSpc>
              </a:pPr>
              <a:r>
                <a:rPr lang="en-US" sz="2700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University of South Bohemia in České Budějovice</a:t>
              </a:r>
            </a:p>
            <a:p>
              <a:pPr algn="l">
                <a:lnSpc>
                  <a:spcPts val="4860"/>
                </a:lnSpc>
              </a:pPr>
              <a:r>
                <a:rPr lang="en-US" sz="2700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Kněžská 8</a:t>
              </a:r>
            </a:p>
            <a:p>
              <a:pPr algn="l">
                <a:lnSpc>
                  <a:spcPts val="4860"/>
                </a:lnSpc>
              </a:pPr>
              <a:r>
                <a:rPr lang="en-US" sz="2700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370 01 České Budějovice</a:t>
              </a:r>
            </a:p>
            <a:p>
              <a:pPr algn="l">
                <a:lnSpc>
                  <a:spcPts val="4860"/>
                </a:lnSpc>
              </a:pPr>
              <a:r>
                <a:rPr lang="en-US" sz="2700">
                  <a:solidFill>
                    <a:srgbClr val="000000"/>
                  </a:solidFill>
                  <a:latin typeface="Clara Sans"/>
                  <a:ea typeface="Clara Sans"/>
                  <a:cs typeface="Clara Sans"/>
                  <a:sym typeface="Clara Sans"/>
                </a:rPr>
                <a:t>tel.: +420 387 773 501 </a:t>
              </a:r>
            </a:p>
            <a:p>
              <a:pPr algn="l">
                <a:lnSpc>
                  <a:spcPts val="4860"/>
                </a:lnSpc>
              </a:pPr>
            </a:p>
            <a:p>
              <a:pPr algn="l">
                <a:lnSpc>
                  <a:spcPts val="4860"/>
                </a:lnSpc>
              </a:pPr>
              <a:r>
                <a:rPr lang="en-US" b="true" sz="2700" u="sng">
                  <a:solidFill>
                    <a:srgbClr val="0563C1"/>
                  </a:solidFill>
                  <a:latin typeface="Clara Sans Bold"/>
                  <a:ea typeface="Clara Sans Bold"/>
                  <a:cs typeface="Clara Sans Bold"/>
                  <a:sym typeface="Clara Sans Bold"/>
                  <a:hlinkClick r:id="rId2" tooltip="http://www.tf.jcu.cz/en/"/>
                </a:rPr>
                <a:t>www.tf.jcu.cz/en/</a:t>
              </a:r>
            </a:p>
            <a:p>
              <a:pPr algn="l">
                <a:lnSpc>
                  <a:spcPts val="4860"/>
                </a:lnSpc>
              </a:pPr>
              <a:r>
                <a:rPr lang="en-US" sz="2700" b="true">
                  <a:solidFill>
                    <a:srgbClr val="000000"/>
                  </a:solidFill>
                  <a:latin typeface="Clara Sans Bold"/>
                  <a:ea typeface="Clara Sans Bold"/>
                  <a:cs typeface="Clara Sans Bold"/>
                  <a:sym typeface="Clara Sans Bold"/>
                </a:rPr>
                <a:t>dekanat@tf.jcu.cz</a:t>
              </a:r>
            </a:p>
          </p:txBody>
        </p:sp>
      </p:grpSp>
      <p:sp>
        <p:nvSpPr>
          <p:cNvPr name="AutoShape 5" id="5"/>
          <p:cNvSpPr/>
          <p:nvPr/>
        </p:nvSpPr>
        <p:spPr>
          <a:xfrm rot="25401">
            <a:off x="9763019" y="1561058"/>
            <a:ext cx="7734511" cy="0"/>
          </a:xfrm>
          <a:prstGeom prst="line">
            <a:avLst/>
          </a:prstGeom>
          <a:ln cap="rnd" w="28575">
            <a:solidFill>
              <a:srgbClr val="9C5FB5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10021031" y="944007"/>
            <a:ext cx="7447820" cy="600165"/>
            <a:chOff x="0" y="0"/>
            <a:chExt cx="9930426" cy="80022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9930426" cy="800220"/>
            </a:xfrm>
            <a:custGeom>
              <a:avLst/>
              <a:gdLst/>
              <a:ahLst/>
              <a:cxnLst/>
              <a:rect r="r" b="b" t="t" l="l"/>
              <a:pathLst>
                <a:path h="800220" w="9930426">
                  <a:moveTo>
                    <a:pt x="0" y="0"/>
                  </a:moveTo>
                  <a:lnTo>
                    <a:pt x="9930426" y="0"/>
                  </a:lnTo>
                  <a:lnTo>
                    <a:pt x="9930426" y="800220"/>
                  </a:lnTo>
                  <a:lnTo>
                    <a:pt x="0" y="800220"/>
                  </a:lnTo>
                  <a:close/>
                </a:path>
              </a:pathLst>
            </a:custGeom>
          </p:spPr>
        </p:sp>
        <p:sp>
          <p:nvSpPr>
            <p:cNvPr name="TextBox 8" id="8"/>
            <p:cNvSpPr txBox="true"/>
            <p:nvPr/>
          </p:nvSpPr>
          <p:spPr>
            <a:xfrm>
              <a:off x="0" y="-19050"/>
              <a:ext cx="9930426" cy="819270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r">
                <a:lnSpc>
                  <a:spcPts val="3600"/>
                </a:lnSpc>
              </a:pPr>
              <a:r>
                <a:rPr lang="en-US" sz="3000" b="true">
                  <a:solidFill>
                    <a:srgbClr val="000000"/>
                  </a:solidFill>
                  <a:latin typeface="Clara Sans Bold"/>
                  <a:ea typeface="Clara Sans Bold"/>
                  <a:cs typeface="Clara Sans Bold"/>
                  <a:sym typeface="Clara Sans Bold"/>
                </a:rPr>
                <a:t>Contact</a:t>
              </a: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65615" y="743566"/>
            <a:ext cx="6030519" cy="1166452"/>
          </a:xfrm>
          <a:custGeom>
            <a:avLst/>
            <a:gdLst/>
            <a:ahLst/>
            <a:cxnLst/>
            <a:rect r="r" b="b" t="t" l="l"/>
            <a:pathLst>
              <a:path h="1166452" w="6030519">
                <a:moveTo>
                  <a:pt x="0" y="0"/>
                </a:moveTo>
                <a:lnTo>
                  <a:pt x="6030519" y="0"/>
                </a:lnTo>
                <a:lnTo>
                  <a:pt x="6030519" y="1166453"/>
                </a:lnTo>
                <a:lnTo>
                  <a:pt x="0" y="116645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8692727" y="1910019"/>
            <a:ext cx="11253255" cy="11366925"/>
            <a:chOff x="0" y="0"/>
            <a:chExt cx="15004341" cy="151559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5004341" cy="15155900"/>
            </a:xfrm>
            <a:custGeom>
              <a:avLst/>
              <a:gdLst/>
              <a:ahLst/>
              <a:cxnLst/>
              <a:rect r="r" b="b" t="t" l="l"/>
              <a:pathLst>
                <a:path h="15155900" w="15004341">
                  <a:moveTo>
                    <a:pt x="0" y="0"/>
                  </a:moveTo>
                  <a:lnTo>
                    <a:pt x="15004341" y="0"/>
                  </a:lnTo>
                  <a:lnTo>
                    <a:pt x="15004341" y="15155900"/>
                  </a:lnTo>
                  <a:lnTo>
                    <a:pt x="0" y="151559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12" id="12"/>
            <p:cNvGrpSpPr/>
            <p:nvPr/>
          </p:nvGrpSpPr>
          <p:grpSpPr>
            <a:xfrm rot="0">
              <a:off x="1516260" y="1592064"/>
              <a:ext cx="11971820" cy="11971772"/>
              <a:chOff x="0" y="0"/>
              <a:chExt cx="6350000" cy="6349975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6350000" cy="6349975"/>
              </a:xfrm>
              <a:custGeom>
                <a:avLst/>
                <a:gdLst/>
                <a:ahLst/>
                <a:cxnLst/>
                <a:rect r="r" b="b" t="t" l="l"/>
                <a:pathLst>
                  <a:path h="6349975" w="6350000">
                    <a:moveTo>
                      <a:pt x="6350000" y="3175025"/>
                    </a:moveTo>
                    <a:cubicBezTo>
                      <a:pt x="6350000" y="4928451"/>
                      <a:pt x="4928476" y="6349975"/>
                      <a:pt x="3175000" y="6349975"/>
                    </a:cubicBezTo>
                    <a:cubicBezTo>
                      <a:pt x="1421498" y="6349975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2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 l="-16747" t="0" r="-16747" b="0"/>
                </a:stretch>
              </a:blipFill>
            </p:spPr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DAHGI6qaf6U</dc:identifier>
  <dcterms:modified xsi:type="dcterms:W3CDTF">2011-08-01T06:04:30Z</dcterms:modified>
  <cp:revision>1</cp:revision>
  <dc:title>sablona.pptx</dc:title>
</cp:coreProperties>
</file>